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80" r:id="rId5"/>
    <p:sldId id="281" r:id="rId6"/>
    <p:sldId id="309" r:id="rId7"/>
    <p:sldId id="279" r:id="rId8"/>
    <p:sldId id="282" r:id="rId9"/>
    <p:sldId id="262" r:id="rId10"/>
    <p:sldId id="310" r:id="rId11"/>
    <p:sldId id="283" r:id="rId12"/>
    <p:sldId id="263" r:id="rId13"/>
    <p:sldId id="261" r:id="rId14"/>
    <p:sldId id="311" r:id="rId15"/>
    <p:sldId id="260" r:id="rId16"/>
    <p:sldId id="284" r:id="rId17"/>
    <p:sldId id="268" r:id="rId18"/>
    <p:sldId id="285" r:id="rId19"/>
    <p:sldId id="273" r:id="rId20"/>
    <p:sldId id="286" r:id="rId21"/>
  </p:sldIdLst>
  <p:sldSz cx="9001125" cy="5039995"/>
  <p:notesSz cx="6858000" cy="9144000"/>
  <p:custDataLst>
    <p:tags r:id="rId25"/>
  </p:custDataLst>
  <p:defaultTextStyle>
    <a:defPPr>
      <a:defRPr lang="zh-CN"/>
    </a:defPPr>
    <a:lvl1pPr marL="0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1320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02005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03325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04645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05965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06650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07970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09290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30" userDrawn="1">
          <p15:clr>
            <a:srgbClr val="A4A3A4"/>
          </p15:clr>
        </p15:guide>
        <p15:guide id="2" pos="28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59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714" autoAdjust="0"/>
  </p:normalViewPr>
  <p:slideViewPr>
    <p:cSldViewPr showGuides="1">
      <p:cViewPr>
        <p:scale>
          <a:sx n="75" d="100"/>
          <a:sy n="75" d="100"/>
        </p:scale>
        <p:origin x="-198" y="-1500"/>
      </p:cViewPr>
      <p:guideLst>
        <p:guide orient="horz" pos="1630"/>
        <p:guide pos="28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1" d="100"/>
        <a:sy n="12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gs" Target="tags/tag18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6AF704-B559-43C6-8C29-EB530F61E0F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498F02-6816-45C3-AEBD-CE1F64FF715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5085" y="1565764"/>
            <a:ext cx="7650956" cy="1080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50169" y="2856177"/>
            <a:ext cx="6300788" cy="12880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1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02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3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46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5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66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7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9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25816" y="201847"/>
            <a:ext cx="2025253" cy="4300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0056" y="201847"/>
            <a:ext cx="5925741" cy="43006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027" y="3238868"/>
            <a:ext cx="7650956" cy="1001062"/>
          </a:xfrm>
        </p:spPr>
        <p:txBody>
          <a:bodyPr anchor="t"/>
          <a:lstStyle>
            <a:lvl1pPr algn="l">
              <a:defRPr sz="35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11027" y="2136300"/>
            <a:ext cx="7650956" cy="1102568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1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60464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00596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4066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80797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2092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0056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5572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0057" y="200679"/>
            <a:ext cx="2961308" cy="854053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19190" y="200679"/>
            <a:ext cx="5031879" cy="4301768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0057" y="1054733"/>
            <a:ext cx="2961308" cy="3447714"/>
          </a:xfrm>
        </p:spPr>
        <p:txBody>
          <a:bodyPr/>
          <a:lstStyle>
            <a:lvl1pPr marL="0" indent="0">
              <a:buNone/>
              <a:defRPr sz="1200"/>
            </a:lvl1pPr>
            <a:lvl2pPr marL="401320" indent="0">
              <a:buNone/>
              <a:defRPr sz="1100"/>
            </a:lvl2pPr>
            <a:lvl3pPr marL="802005" indent="0">
              <a:buNone/>
              <a:defRPr sz="900"/>
            </a:lvl3pPr>
            <a:lvl4pPr marL="1203325" indent="0">
              <a:buNone/>
              <a:defRPr sz="800"/>
            </a:lvl4pPr>
            <a:lvl5pPr marL="1604645" indent="0">
              <a:buNone/>
              <a:defRPr sz="800"/>
            </a:lvl5pPr>
            <a:lvl6pPr marL="2005965" indent="0">
              <a:buNone/>
              <a:defRPr sz="800"/>
            </a:lvl6pPr>
            <a:lvl7pPr marL="2406650" indent="0">
              <a:buNone/>
              <a:defRPr sz="800"/>
            </a:lvl7pPr>
            <a:lvl8pPr marL="2807970" indent="0">
              <a:buNone/>
              <a:defRPr sz="800"/>
            </a:lvl8pPr>
            <a:lvl9pPr marL="3209290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64284" y="3528219"/>
            <a:ext cx="5400675" cy="416526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64284" y="450361"/>
            <a:ext cx="5400675" cy="3024188"/>
          </a:xfrm>
        </p:spPr>
        <p:txBody>
          <a:bodyPr/>
          <a:lstStyle>
            <a:lvl1pPr marL="0" indent="0">
              <a:buNone/>
              <a:defRPr sz="2800"/>
            </a:lvl1pPr>
            <a:lvl2pPr marL="401320" indent="0">
              <a:buNone/>
              <a:defRPr sz="2500"/>
            </a:lvl2pPr>
            <a:lvl3pPr marL="802005" indent="0">
              <a:buNone/>
              <a:defRPr sz="2100"/>
            </a:lvl3pPr>
            <a:lvl4pPr marL="1203325" indent="0">
              <a:buNone/>
              <a:defRPr sz="1800"/>
            </a:lvl4pPr>
            <a:lvl5pPr marL="1604645" indent="0">
              <a:buNone/>
              <a:defRPr sz="1800"/>
            </a:lvl5pPr>
            <a:lvl6pPr marL="2005965" indent="0">
              <a:buNone/>
              <a:defRPr sz="1800"/>
            </a:lvl6pPr>
            <a:lvl7pPr marL="2406650" indent="0">
              <a:buNone/>
              <a:defRPr sz="1800"/>
            </a:lvl7pPr>
            <a:lvl8pPr marL="2807970" indent="0">
              <a:buNone/>
              <a:defRPr sz="1800"/>
            </a:lvl8pPr>
            <a:lvl9pPr marL="3209290" indent="0">
              <a:buNone/>
              <a:defRPr sz="18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64284" y="3944746"/>
            <a:ext cx="5400675" cy="591536"/>
          </a:xfrm>
        </p:spPr>
        <p:txBody>
          <a:bodyPr/>
          <a:lstStyle>
            <a:lvl1pPr marL="0" indent="0">
              <a:buNone/>
              <a:defRPr sz="1200"/>
            </a:lvl1pPr>
            <a:lvl2pPr marL="401320" indent="0">
              <a:buNone/>
              <a:defRPr sz="1100"/>
            </a:lvl2pPr>
            <a:lvl3pPr marL="802005" indent="0">
              <a:buNone/>
              <a:defRPr sz="900"/>
            </a:lvl3pPr>
            <a:lvl4pPr marL="1203325" indent="0">
              <a:buNone/>
              <a:defRPr sz="800"/>
            </a:lvl4pPr>
            <a:lvl5pPr marL="1604645" indent="0">
              <a:buNone/>
              <a:defRPr sz="800"/>
            </a:lvl5pPr>
            <a:lvl6pPr marL="2005965" indent="0">
              <a:buNone/>
              <a:defRPr sz="800"/>
            </a:lvl6pPr>
            <a:lvl7pPr marL="2406650" indent="0">
              <a:buNone/>
              <a:defRPr sz="800"/>
            </a:lvl7pPr>
            <a:lvl8pPr marL="2807970" indent="0">
              <a:buNone/>
              <a:defRPr sz="800"/>
            </a:lvl8pPr>
            <a:lvl9pPr marL="3209290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0056" y="201846"/>
            <a:ext cx="8101013" cy="840052"/>
          </a:xfrm>
          <a:prstGeom prst="rect">
            <a:avLst/>
          </a:prstGeom>
        </p:spPr>
        <p:txBody>
          <a:bodyPr vert="horz" lIns="80229" tIns="40115" rIns="80229" bIns="40115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76073"/>
            <a:ext cx="8101013" cy="3326374"/>
          </a:xfrm>
          <a:prstGeom prst="rect">
            <a:avLst/>
          </a:prstGeom>
        </p:spPr>
        <p:txBody>
          <a:bodyPr vert="horz" lIns="80229" tIns="40115" rIns="80229" bIns="40115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005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75385" y="4671624"/>
            <a:ext cx="2850356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080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5796706" y="2952204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www.1ppt.com/moban/     </a:t>
            </a:r>
            <a:r>
              <a:rPr lang="zh-CN" altLang="en-US" sz="100" dirty="0">
                <a:solidFill>
                  <a:schemeClr val="bg1"/>
                </a:solidFill>
              </a:rPr>
              <a:t>行业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www.1ppt.com/hangye/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节日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www.1ppt.com/jieri/           PPT</a:t>
            </a:r>
            <a:r>
              <a:rPr lang="zh-CN" altLang="en-US" sz="100" dirty="0">
                <a:solidFill>
                  <a:schemeClr val="bg1"/>
                </a:solidFill>
              </a:rPr>
              <a:t>素材下载：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www.1ppt.com/sucai/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背景图片：</a:t>
            </a:r>
            <a:r>
              <a:rPr lang="en-US" altLang="zh-CN" sz="100" dirty="0">
                <a:solidFill>
                  <a:schemeClr val="bg1"/>
                </a:solidFill>
              </a:rPr>
              <a:t>www.1ppt.com/beijing/      PPT</a:t>
            </a:r>
            <a:r>
              <a:rPr lang="zh-CN" altLang="en-US" sz="100" dirty="0">
                <a:solidFill>
                  <a:schemeClr val="bg1"/>
                </a:solidFill>
              </a:rPr>
              <a:t>图表下载：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www.1ppt.com/tubiao/     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优秀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www.1ppt.com/xiazai/        PPT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www.1ppt.com/powerpoint/     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Word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www.1ppt.com/word/              Excel</a:t>
            </a:r>
            <a:r>
              <a:rPr lang="zh-CN" altLang="en-US" sz="100" dirty="0">
                <a:solidFill>
                  <a:schemeClr val="bg1"/>
                </a:solidFill>
              </a:rPr>
              <a:t>教程：</a:t>
            </a:r>
            <a:r>
              <a:rPr lang="en-US" altLang="zh-CN" sz="100" dirty="0">
                <a:solidFill>
                  <a:schemeClr val="bg1"/>
                </a:solidFill>
              </a:rPr>
              <a:t>www.1ppt.com/excel/ 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资料下载：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www.1ppt.com/ziliao/                PPT</a:t>
            </a:r>
            <a:r>
              <a:rPr lang="zh-CN" altLang="en-US" sz="100" dirty="0">
                <a:solidFill>
                  <a:schemeClr val="bg1"/>
                </a:solidFill>
              </a:rPr>
              <a:t>课件下载：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www.1ppt.com/kejian/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范文下载：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www.1ppt.com/fanwen/             </a:t>
            </a:r>
            <a:r>
              <a:rPr lang="zh-CN" altLang="en-US" sz="100" dirty="0">
                <a:solidFill>
                  <a:schemeClr val="bg1"/>
                </a:solidFill>
              </a:rPr>
              <a:t>试卷下载：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www.1ppt.com/shiti/ 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教案下载：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www.1ppt.com/jiaoan/  </a:t>
            </a:r>
            <a:r>
              <a:rPr lang="en-US" altLang="zh-CN" sz="100" dirty="0" smtClean="0">
                <a:solidFill>
                  <a:schemeClr val="bg1"/>
                </a:solidFill>
              </a:rPr>
              <a:t>      PPT</a:t>
            </a:r>
            <a:r>
              <a:rPr lang="zh-CN" altLang="en-US" sz="100" dirty="0" smtClean="0">
                <a:solidFill>
                  <a:schemeClr val="bg1"/>
                </a:solidFill>
              </a:rPr>
              <a:t>论坛：</a:t>
            </a:r>
            <a:r>
              <a:rPr lang="en-US" altLang="zh-CN" sz="100" dirty="0" smtClean="0">
                <a:solidFill>
                  <a:schemeClr val="bg1"/>
                </a:solidFill>
              </a:rPr>
              <a:t>www.1ppt.cn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 </a:t>
            </a:r>
            <a:endParaRPr lang="zh-CN" altLang="en-US" sz="100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xStyles>
    <p:titleStyle>
      <a:lvl1pPr algn="ctr" defTabSz="802005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0990" indent="-300990" algn="l" defTabSz="8020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2145" indent="-250825" algn="l" defTabSz="802005" rtl="0" eaLnBrk="1" latinLnBrk="0" hangingPunct="1">
        <a:spcBef>
          <a:spcPct val="20000"/>
        </a:spcBef>
        <a:buFont typeface="Arial" panose="020B0604020202020204" pitchFamily="34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02665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03985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05305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06625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07310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08630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09950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1320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2005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3325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4645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05965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06650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970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09290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tags" Target="../tags/tag8.xml"/><Relationship Id="rId4" Type="http://schemas.openxmlformats.org/officeDocument/2006/relationships/image" Target="../media/image7.png"/><Relationship Id="rId3" Type="http://schemas.openxmlformats.org/officeDocument/2006/relationships/tags" Target="../tags/tag7.xml"/><Relationship Id="rId2" Type="http://schemas.openxmlformats.org/officeDocument/2006/relationships/image" Target="../media/image6.png"/><Relationship Id="rId1" Type="http://schemas.openxmlformats.org/officeDocument/2006/relationships/tags" Target="../tags/tag6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tags" Target="../tags/tag10.xml"/><Relationship Id="rId2" Type="http://schemas.openxmlformats.org/officeDocument/2006/relationships/image" Target="../media/image9.png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tags" Target="../tags/tag12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tags" Target="../tags/tag14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jpeg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03"/>
          <p:cNvSpPr txBox="1"/>
          <p:nvPr/>
        </p:nvSpPr>
        <p:spPr bwMode="auto">
          <a:xfrm>
            <a:off x="1764665" y="2258060"/>
            <a:ext cx="3109595" cy="671195"/>
          </a:xfrm>
          <a:prstGeom prst="rect">
            <a:avLst/>
          </a:prstGeom>
          <a:noFill/>
        </p:spPr>
        <p:txBody>
          <a:bodyPr wrap="none" lIns="67391" tIns="33696" rIns="67391" bIns="33696">
            <a:no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3600" dirty="0">
                <a:solidFill>
                  <a:schemeClr val="tx1"/>
                </a:solidFill>
              </a:rPr>
              <a:t>专业实习</a:t>
            </a:r>
            <a:r>
              <a:rPr lang="zh-CN" altLang="en-US" sz="3600" dirty="0">
                <a:solidFill>
                  <a:schemeClr val="tx1"/>
                </a:solidFill>
              </a:rPr>
              <a:t>答辩</a:t>
            </a:r>
            <a:endParaRPr lang="zh-CN" altLang="en-US" sz="3600" dirty="0">
              <a:solidFill>
                <a:schemeClr val="tx1"/>
              </a:solidFill>
            </a:endParaRPr>
          </a:p>
          <a:p>
            <a:endParaRPr lang="zh-CN" altLang="en-US" sz="3600" dirty="0">
              <a:solidFill>
                <a:schemeClr val="tx1"/>
              </a:solidFill>
            </a:endParaRPr>
          </a:p>
        </p:txBody>
      </p:sp>
      <p:sp>
        <p:nvSpPr>
          <p:cNvPr id="3" name="TextBox 603"/>
          <p:cNvSpPr txBox="1"/>
          <p:nvPr/>
        </p:nvSpPr>
        <p:spPr bwMode="auto">
          <a:xfrm>
            <a:off x="2700387" y="3891875"/>
            <a:ext cx="1800200" cy="436245"/>
          </a:xfrm>
          <a:prstGeom prst="rect">
            <a:avLst/>
          </a:prstGeom>
          <a:noFill/>
        </p:spPr>
        <p:txBody>
          <a:bodyPr wrap="squar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1200" dirty="0">
                <a:solidFill>
                  <a:schemeClr val="tx1"/>
                </a:solidFill>
              </a:rPr>
              <a:t>报告人：谢思雄</a:t>
            </a:r>
            <a:r>
              <a:rPr lang="en-US" altLang="zh-CN" sz="1200" dirty="0">
                <a:solidFill>
                  <a:schemeClr val="tx1"/>
                </a:solidFill>
              </a:rPr>
              <a:t>  </a:t>
            </a:r>
            <a:r>
              <a:rPr lang="zh-CN" altLang="en-US" sz="1200" dirty="0">
                <a:solidFill>
                  <a:schemeClr val="tx1"/>
                </a:solidFill>
              </a:rPr>
              <a:t>指导教师：</a:t>
            </a:r>
            <a:r>
              <a:rPr lang="zh-CN" altLang="en-US" sz="1200" dirty="0">
                <a:solidFill>
                  <a:schemeClr val="tx1"/>
                </a:solidFill>
              </a:rPr>
              <a:t>陈飞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TextBox 603"/>
          <p:cNvSpPr txBox="1"/>
          <p:nvPr/>
        </p:nvSpPr>
        <p:spPr bwMode="auto">
          <a:xfrm>
            <a:off x="180206" y="791845"/>
            <a:ext cx="1099820" cy="313055"/>
          </a:xfrm>
          <a:prstGeom prst="rect">
            <a:avLst/>
          </a:prstGeom>
          <a:noFill/>
        </p:spPr>
        <p:txBody>
          <a:bodyPr wrap="non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en-US" sz="1600" dirty="0">
                <a:solidFill>
                  <a:srgbClr val="2259AA"/>
                </a:solidFill>
              </a:rPr>
              <a:t>福州大学</a:t>
            </a:r>
            <a:endParaRPr lang="zh-CN" altLang="en-US" sz="800" spc="0" dirty="0">
              <a:solidFill>
                <a:srgbClr val="2259AA"/>
              </a:solidFill>
            </a:endParaRPr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467995" y="215900"/>
            <a:ext cx="560070" cy="5359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2556510" y="2978150"/>
            <a:ext cx="43472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——</a:t>
            </a:r>
            <a:r>
              <a:t>基于RK3588</a:t>
            </a:r>
            <a:r>
              <a:rPr lang="zh-CN"/>
              <a:t>开发板进行</a:t>
            </a:r>
            <a:r>
              <a:t>MobilNet模型推理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252090" y="287908"/>
            <a:ext cx="45719" cy="432048"/>
          </a:xfrm>
          <a:prstGeom prst="rect">
            <a:avLst/>
          </a:prstGeom>
          <a:solidFill>
            <a:srgbClr val="225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603"/>
          <p:cNvSpPr txBox="1"/>
          <p:nvPr/>
        </p:nvSpPr>
        <p:spPr bwMode="auto">
          <a:xfrm>
            <a:off x="368720" y="287908"/>
            <a:ext cx="2065020" cy="313055"/>
          </a:xfrm>
          <a:prstGeom prst="rect">
            <a:avLst/>
          </a:prstGeom>
          <a:noFill/>
        </p:spPr>
        <p:txBody>
          <a:bodyPr wrap="non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tx1"/>
                </a:solidFill>
              </a:rPr>
              <a:t>第一步：环境搭建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24485" y="791845"/>
            <a:ext cx="30003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虚拟机：</a:t>
            </a:r>
            <a:r>
              <a:rPr lang="en-US" altLang="zh-CN"/>
              <a:t>linux </a:t>
            </a:r>
            <a:r>
              <a:rPr lang="en-US" altLang="zh-CN"/>
              <a:t>ubentu-20.0</a:t>
            </a:r>
            <a:endParaRPr lang="en-US" altLang="zh-CN"/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68935" y="1320165"/>
            <a:ext cx="3209290" cy="191960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068445" y="791845"/>
            <a:ext cx="4495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导入依赖：RKNN-Toolkit</a:t>
            </a:r>
            <a:r>
              <a:rPr lang="en-US" altLang="zh-CN"/>
              <a:t>2</a:t>
            </a:r>
            <a:r>
              <a:rPr lang="zh-CN" altLang="en-US" sz="1000"/>
              <a:t>（只能手动）</a:t>
            </a:r>
            <a:endParaRPr lang="zh-CN" altLang="en-US" sz="1000"/>
          </a:p>
        </p:txBody>
      </p:sp>
      <p:pic>
        <p:nvPicPr>
          <p:cNvPr id="19" name="图片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84345" y="1296035"/>
            <a:ext cx="3622040" cy="185991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900430" y="3815715"/>
            <a:ext cx="3096260" cy="253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/>
              <a:t>由于</a:t>
            </a:r>
            <a:r>
              <a:rPr lang="en-US" altLang="zh-CN" sz="1400"/>
              <a:t>RKNN</a:t>
            </a:r>
            <a:r>
              <a:rPr lang="zh-CN" altLang="en-US" sz="1400"/>
              <a:t>开发板对环境要求极为严格，故配置了</a:t>
            </a:r>
            <a:r>
              <a:rPr lang="en-US" altLang="zh-CN" sz="1400"/>
              <a:t>conda</a:t>
            </a:r>
            <a:r>
              <a:rPr lang="zh-CN" altLang="en-US" sz="1400"/>
              <a:t>用来便捷切换环境</a:t>
            </a:r>
            <a:endParaRPr lang="zh-CN" altLang="en-US" sz="1400"/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716780" y="3312160"/>
            <a:ext cx="3280410" cy="1483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252090" y="287908"/>
            <a:ext cx="45719" cy="432048"/>
          </a:xfrm>
          <a:prstGeom prst="rect">
            <a:avLst/>
          </a:prstGeom>
          <a:solidFill>
            <a:srgbClr val="225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603"/>
          <p:cNvSpPr txBox="1"/>
          <p:nvPr/>
        </p:nvSpPr>
        <p:spPr bwMode="auto">
          <a:xfrm>
            <a:off x="368720" y="287908"/>
            <a:ext cx="2065020" cy="482600"/>
          </a:xfrm>
          <a:prstGeom prst="rect">
            <a:avLst/>
          </a:prstGeom>
          <a:noFill/>
        </p:spPr>
        <p:txBody>
          <a:bodyPr wrap="non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tx1"/>
                </a:solidFill>
              </a:rPr>
              <a:t>第二步：训练模型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algn="l"/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52095" y="719455"/>
            <a:ext cx="5471795" cy="5683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数据集：</a:t>
            </a:r>
            <a:endParaRPr lang="zh-CN" altLang="en-US"/>
          </a:p>
          <a:p>
            <a:r>
              <a:rPr lang="en-US" altLang="zh-CN" sz="1200"/>
              <a:t>COCO--2017 包括train(118287张)、val(5000张)、test(40670张)</a:t>
            </a:r>
            <a:endParaRPr lang="en-US" altLang="zh-CN" sz="1200"/>
          </a:p>
        </p:txBody>
      </p:sp>
      <p:pic>
        <p:nvPicPr>
          <p:cNvPr id="25" name="图片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0340" y="1314450"/>
            <a:ext cx="4145280" cy="3469005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4716780" y="730885"/>
            <a:ext cx="30003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网络</a:t>
            </a:r>
            <a:r>
              <a:rPr lang="zh-CN" altLang="en-US"/>
              <a:t>结构：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572635" y="1151890"/>
            <a:ext cx="3351530" cy="355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52090" y="287908"/>
            <a:ext cx="45719" cy="432048"/>
          </a:xfrm>
          <a:prstGeom prst="rect">
            <a:avLst/>
          </a:prstGeom>
          <a:solidFill>
            <a:srgbClr val="225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603"/>
          <p:cNvSpPr txBox="1"/>
          <p:nvPr/>
        </p:nvSpPr>
        <p:spPr bwMode="auto">
          <a:xfrm>
            <a:off x="368720" y="287908"/>
            <a:ext cx="2065020" cy="482600"/>
          </a:xfrm>
          <a:prstGeom prst="rect">
            <a:avLst/>
          </a:prstGeom>
          <a:noFill/>
        </p:spPr>
        <p:txBody>
          <a:bodyPr wrap="non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tx1"/>
                </a:solidFill>
              </a:rPr>
              <a:t>第三步：模型转换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algn="l"/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12775" y="770255"/>
            <a:ext cx="7566025" cy="3639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52090" y="287908"/>
            <a:ext cx="45719" cy="432048"/>
          </a:xfrm>
          <a:prstGeom prst="rect">
            <a:avLst/>
          </a:prstGeom>
          <a:solidFill>
            <a:srgbClr val="225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603"/>
          <p:cNvSpPr txBox="1"/>
          <p:nvPr/>
        </p:nvSpPr>
        <p:spPr bwMode="auto">
          <a:xfrm>
            <a:off x="368720" y="287908"/>
            <a:ext cx="1099820" cy="482600"/>
          </a:xfrm>
          <a:prstGeom prst="rect">
            <a:avLst/>
          </a:prstGeom>
          <a:noFill/>
        </p:spPr>
        <p:txBody>
          <a:bodyPr wrap="non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tx1"/>
                </a:solidFill>
              </a:rPr>
              <a:t>整体架构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algn="l"/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6" name="图片 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40385" y="791845"/>
            <a:ext cx="7543800" cy="4051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24298" y="1800076"/>
            <a:ext cx="72008" cy="1080120"/>
          </a:xfrm>
          <a:prstGeom prst="rect">
            <a:avLst/>
          </a:prstGeom>
          <a:solidFill>
            <a:srgbClr val="225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68114" y="2376140"/>
            <a:ext cx="216024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603"/>
          <p:cNvSpPr txBox="1"/>
          <p:nvPr/>
        </p:nvSpPr>
        <p:spPr bwMode="auto">
          <a:xfrm>
            <a:off x="2556346" y="1907346"/>
            <a:ext cx="2875915" cy="1052195"/>
          </a:xfrm>
          <a:prstGeom prst="rect">
            <a:avLst/>
          </a:prstGeom>
          <a:noFill/>
        </p:spPr>
        <p:txBody>
          <a:bodyPr wrap="non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algn="l"/>
            <a:r>
              <a:rPr lang="en-US" altLang="zh-CN" sz="3600" dirty="0">
                <a:solidFill>
                  <a:schemeClr val="tx1"/>
                </a:solidFill>
              </a:rPr>
              <a:t>04.</a:t>
            </a:r>
            <a:r>
              <a:rPr lang="zh-CN" altLang="en-US" sz="3600" dirty="0">
                <a:solidFill>
                  <a:schemeClr val="tx1"/>
                </a:solidFill>
              </a:rPr>
              <a:t>实验结果</a:t>
            </a:r>
            <a:endParaRPr lang="en-US" altLang="zh-CN" sz="3600" dirty="0">
              <a:solidFill>
                <a:schemeClr val="tx1"/>
              </a:solidFill>
            </a:endParaRPr>
          </a:p>
          <a:p>
            <a:pPr algn="l"/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52090" y="287908"/>
            <a:ext cx="45719" cy="432048"/>
          </a:xfrm>
          <a:prstGeom prst="rect">
            <a:avLst/>
          </a:prstGeom>
          <a:solidFill>
            <a:srgbClr val="225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603"/>
          <p:cNvSpPr txBox="1"/>
          <p:nvPr/>
        </p:nvSpPr>
        <p:spPr bwMode="auto">
          <a:xfrm>
            <a:off x="368720" y="287908"/>
            <a:ext cx="1099820" cy="482600"/>
          </a:xfrm>
          <a:prstGeom prst="rect">
            <a:avLst/>
          </a:prstGeom>
          <a:noFill/>
        </p:spPr>
        <p:txBody>
          <a:bodyPr wrap="non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tx1"/>
                </a:solidFill>
              </a:rPr>
              <a:t>实验结果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algn="l"/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68630" y="935990"/>
            <a:ext cx="8071485" cy="3211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24298" y="1800076"/>
            <a:ext cx="72008" cy="1080120"/>
          </a:xfrm>
          <a:prstGeom prst="rect">
            <a:avLst/>
          </a:prstGeom>
          <a:solidFill>
            <a:srgbClr val="225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68114" y="2376140"/>
            <a:ext cx="216024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603"/>
          <p:cNvSpPr txBox="1"/>
          <p:nvPr/>
        </p:nvSpPr>
        <p:spPr bwMode="auto">
          <a:xfrm>
            <a:off x="2556346" y="1907346"/>
            <a:ext cx="1885315" cy="1052195"/>
          </a:xfrm>
          <a:prstGeom prst="rect">
            <a:avLst/>
          </a:prstGeom>
          <a:noFill/>
        </p:spPr>
        <p:txBody>
          <a:bodyPr wrap="non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algn="l"/>
            <a:r>
              <a:rPr lang="en-US" altLang="zh-CN" sz="3600" dirty="0">
                <a:solidFill>
                  <a:schemeClr val="tx1"/>
                </a:solidFill>
              </a:rPr>
              <a:t>05.</a:t>
            </a:r>
            <a:r>
              <a:rPr lang="zh-CN" altLang="en-US" sz="3600" dirty="0">
                <a:solidFill>
                  <a:schemeClr val="tx1"/>
                </a:solidFill>
              </a:rPr>
              <a:t>总结</a:t>
            </a:r>
            <a:endParaRPr lang="en-US" altLang="zh-CN" sz="3600" dirty="0">
              <a:solidFill>
                <a:schemeClr val="tx1"/>
              </a:solidFill>
            </a:endParaRPr>
          </a:p>
          <a:p>
            <a:pPr algn="l"/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矩形 361"/>
          <p:cNvSpPr/>
          <p:nvPr/>
        </p:nvSpPr>
        <p:spPr>
          <a:xfrm>
            <a:off x="252090" y="287908"/>
            <a:ext cx="45719" cy="432048"/>
          </a:xfrm>
          <a:prstGeom prst="rect">
            <a:avLst/>
          </a:prstGeom>
          <a:solidFill>
            <a:srgbClr val="225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3" name="TextBox 603"/>
          <p:cNvSpPr txBox="1"/>
          <p:nvPr/>
        </p:nvSpPr>
        <p:spPr bwMode="auto">
          <a:xfrm>
            <a:off x="368720" y="287908"/>
            <a:ext cx="1099820" cy="313055"/>
          </a:xfrm>
          <a:prstGeom prst="rect">
            <a:avLst/>
          </a:prstGeom>
          <a:noFill/>
        </p:spPr>
        <p:txBody>
          <a:bodyPr wrap="non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tx1"/>
                </a:solidFill>
              </a:rPr>
              <a:t>开发</a:t>
            </a:r>
            <a:r>
              <a:rPr lang="zh-CN" altLang="en-US" sz="1600" dirty="0">
                <a:solidFill>
                  <a:schemeClr val="tx1"/>
                </a:solidFill>
              </a:rPr>
              <a:t>心得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364" name="文本框 363"/>
          <p:cNvSpPr txBox="1"/>
          <p:nvPr/>
        </p:nvSpPr>
        <p:spPr>
          <a:xfrm>
            <a:off x="459740" y="1190625"/>
            <a:ext cx="79082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、硬件的选择和配置是整个项目的基础。在RK3588开发板上实施深度学习模型，我学会了如何评估和选择合适的硬件平台，以及如何根据项目需求进行系统配置和优化。</a:t>
            </a:r>
            <a:endParaRPr lang="zh-CN" altLang="en-US"/>
          </a:p>
        </p:txBody>
      </p:sp>
      <p:sp>
        <p:nvSpPr>
          <p:cNvPr id="365" name="文本框 364"/>
          <p:cNvSpPr txBox="1"/>
          <p:nvPr/>
        </p:nvSpPr>
        <p:spPr>
          <a:xfrm>
            <a:off x="459740" y="2016125"/>
            <a:ext cx="781431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2</a:t>
            </a:r>
            <a:r>
              <a:rPr lang="zh-CN" altLang="en-US"/>
              <a:t>、与嵌入式系统相关的问题解决，如处理硬件兼容性问题、系统配置错误等，也极大地提升了我的问题解决能力和实际动手能力。</a:t>
            </a:r>
            <a:endParaRPr lang="zh-CN" altLang="en-US"/>
          </a:p>
        </p:txBody>
      </p:sp>
      <p:sp>
        <p:nvSpPr>
          <p:cNvPr id="367" name="文本框 366"/>
          <p:cNvSpPr txBox="1"/>
          <p:nvPr/>
        </p:nvSpPr>
        <p:spPr>
          <a:xfrm>
            <a:off x="396240" y="791845"/>
            <a:ext cx="30003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嵌入式</a:t>
            </a:r>
            <a:r>
              <a:rPr lang="zh-CN" altLang="en-US"/>
              <a:t>方面：</a:t>
            </a:r>
            <a:endParaRPr lang="zh-CN" altLang="en-US"/>
          </a:p>
        </p:txBody>
      </p:sp>
      <p:sp>
        <p:nvSpPr>
          <p:cNvPr id="368" name="文本框 367"/>
          <p:cNvSpPr txBox="1"/>
          <p:nvPr/>
        </p:nvSpPr>
        <p:spPr>
          <a:xfrm>
            <a:off x="396240" y="2664460"/>
            <a:ext cx="30003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算法</a:t>
            </a:r>
            <a:r>
              <a:rPr lang="zh-CN" altLang="en-US"/>
              <a:t>方面：</a:t>
            </a:r>
            <a:endParaRPr lang="zh-CN" altLang="en-US"/>
          </a:p>
        </p:txBody>
      </p:sp>
      <p:sp>
        <p:nvSpPr>
          <p:cNvPr id="369" name="文本框 368"/>
          <p:cNvSpPr txBox="1"/>
          <p:nvPr/>
        </p:nvSpPr>
        <p:spPr>
          <a:xfrm>
            <a:off x="459740" y="3073400"/>
            <a:ext cx="787463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1</a:t>
            </a:r>
            <a:r>
              <a:rPr lang="zh-CN" altLang="en-US"/>
              <a:t>、如何根据所选</a:t>
            </a:r>
            <a:r>
              <a:rPr lang="zh-CN" altLang="en-US"/>
              <a:t>硬件的性能特点选择和调整模型，这包括对模型进行剪枝、量化和其他优化策略，以减少模型的大小和计算需求。这一过程不仅提高了模型在嵌入式设备上的运行效率，也保持了良好的推理性能。</a:t>
            </a:r>
            <a:endParaRPr lang="zh-CN" altLang="en-US"/>
          </a:p>
        </p:txBody>
      </p:sp>
      <p:sp>
        <p:nvSpPr>
          <p:cNvPr id="370" name="文本框 369"/>
          <p:cNvSpPr txBox="1"/>
          <p:nvPr/>
        </p:nvSpPr>
        <p:spPr>
          <a:xfrm>
            <a:off x="459740" y="3968115"/>
            <a:ext cx="784098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2</a:t>
            </a:r>
            <a:r>
              <a:rPr lang="zh-CN" altLang="en-US"/>
              <a:t>、模型转换和部署的过程也是一次宝贵的学习经验。我学会了如何使用RKNN-Toolkit</a:t>
            </a:r>
            <a:r>
              <a:rPr lang="en-US" altLang="zh-CN"/>
              <a:t>2</a:t>
            </a:r>
            <a:r>
              <a:rPr lang="zh-CN" altLang="en-US"/>
              <a:t>将模型转换为适合RK3588运行的格式，并通过实际测试来评估模型的性能。这一过程让我更加熟悉了深度学习模型从训练到部署的完整流程。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03"/>
          <p:cNvSpPr txBox="1"/>
          <p:nvPr/>
        </p:nvSpPr>
        <p:spPr bwMode="auto">
          <a:xfrm>
            <a:off x="1028360" y="2448783"/>
            <a:ext cx="2115820" cy="621030"/>
          </a:xfrm>
          <a:prstGeom prst="rect">
            <a:avLst/>
          </a:prstGeom>
          <a:noFill/>
        </p:spPr>
        <p:txBody>
          <a:bodyPr wrap="non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3600" dirty="0">
                <a:solidFill>
                  <a:schemeClr val="tx1"/>
                </a:solidFill>
              </a:rPr>
              <a:t>汇报</a:t>
            </a:r>
            <a:r>
              <a:rPr lang="zh-CN" altLang="en-US" sz="3600" dirty="0">
                <a:solidFill>
                  <a:schemeClr val="tx1"/>
                </a:solidFill>
              </a:rPr>
              <a:t>完毕</a:t>
            </a:r>
            <a:endParaRPr lang="zh-CN" altLang="en-US" sz="3600" dirty="0">
              <a:solidFill>
                <a:schemeClr val="tx1"/>
              </a:solidFill>
            </a:endParaRPr>
          </a:p>
        </p:txBody>
      </p:sp>
      <p:sp>
        <p:nvSpPr>
          <p:cNvPr id="3" name="TextBox 603"/>
          <p:cNvSpPr txBox="1"/>
          <p:nvPr/>
        </p:nvSpPr>
        <p:spPr bwMode="auto">
          <a:xfrm>
            <a:off x="1116062" y="3168610"/>
            <a:ext cx="1800200" cy="251460"/>
          </a:xfrm>
          <a:prstGeom prst="rect">
            <a:avLst/>
          </a:prstGeom>
          <a:noFill/>
        </p:spPr>
        <p:txBody>
          <a:bodyPr wrap="squar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1200" dirty="0">
                <a:solidFill>
                  <a:schemeClr val="tx1"/>
                </a:solidFill>
              </a:rPr>
              <a:t>汇报人：</a:t>
            </a:r>
            <a:r>
              <a:rPr lang="zh-CN" altLang="en-US" sz="1200" dirty="0">
                <a:solidFill>
                  <a:schemeClr val="tx1"/>
                </a:solidFill>
              </a:rPr>
              <a:t>谢思雄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TextBox 603"/>
          <p:cNvSpPr txBox="1"/>
          <p:nvPr>
            <p:custDataLst>
              <p:tags r:id="rId2"/>
            </p:custDataLst>
          </p:nvPr>
        </p:nvSpPr>
        <p:spPr bwMode="auto">
          <a:xfrm>
            <a:off x="180206" y="791845"/>
            <a:ext cx="1099820" cy="313055"/>
          </a:xfrm>
          <a:prstGeom prst="rect">
            <a:avLst/>
          </a:prstGeom>
          <a:noFill/>
        </p:spPr>
        <p:txBody>
          <a:bodyPr wrap="non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en-US" sz="1600" dirty="0">
                <a:solidFill>
                  <a:srgbClr val="2259AA"/>
                </a:solidFill>
              </a:rPr>
              <a:t>福州大学</a:t>
            </a:r>
            <a:endParaRPr lang="zh-CN" altLang="en-US" sz="800" spc="0" dirty="0">
              <a:solidFill>
                <a:srgbClr val="2259AA"/>
              </a:solidFill>
            </a:endParaRPr>
          </a:p>
        </p:txBody>
      </p:sp>
      <p:pic>
        <p:nvPicPr>
          <p:cNvPr id="8" name="图片 7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7995" y="215900"/>
            <a:ext cx="560070" cy="5359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49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49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5857" y="431924"/>
            <a:ext cx="72008" cy="648072"/>
          </a:xfrm>
          <a:prstGeom prst="rect">
            <a:avLst/>
          </a:prstGeom>
          <a:solidFill>
            <a:srgbClr val="225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603"/>
          <p:cNvSpPr txBox="1"/>
          <p:nvPr/>
        </p:nvSpPr>
        <p:spPr bwMode="auto">
          <a:xfrm>
            <a:off x="516669" y="416881"/>
            <a:ext cx="1099820" cy="867410"/>
          </a:xfrm>
          <a:prstGeom prst="rect">
            <a:avLst/>
          </a:prstGeom>
          <a:noFill/>
        </p:spPr>
        <p:txBody>
          <a:bodyPr wrap="non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en-US" sz="3200" spc="600" dirty="0">
                <a:solidFill>
                  <a:schemeClr val="tx1"/>
                </a:solidFill>
              </a:rPr>
              <a:t>目录</a:t>
            </a:r>
            <a:endParaRPr lang="en-US" altLang="zh-CN" sz="3200" spc="600" dirty="0">
              <a:solidFill>
                <a:schemeClr val="tx1"/>
              </a:solidFill>
            </a:endParaRPr>
          </a:p>
          <a:p>
            <a:pPr algn="l"/>
            <a:endParaRPr lang="zh-CN" altLang="en-US" sz="2000" spc="0" dirty="0">
              <a:solidFill>
                <a:schemeClr val="tx1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2772370" y="863972"/>
            <a:ext cx="386673" cy="386673"/>
          </a:xfrm>
          <a:prstGeom prst="ellipse">
            <a:avLst/>
          </a:prstGeom>
          <a:solidFill>
            <a:srgbClr val="225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68114" y="2448148"/>
            <a:ext cx="343393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772370" y="1701435"/>
            <a:ext cx="386673" cy="386673"/>
          </a:xfrm>
          <a:prstGeom prst="ellipse">
            <a:avLst/>
          </a:prstGeom>
          <a:solidFill>
            <a:srgbClr val="225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772370" y="2637539"/>
            <a:ext cx="386673" cy="386673"/>
          </a:xfrm>
          <a:prstGeom prst="ellipse">
            <a:avLst/>
          </a:prstGeom>
          <a:solidFill>
            <a:srgbClr val="225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772370" y="3429627"/>
            <a:ext cx="386673" cy="386673"/>
          </a:xfrm>
          <a:prstGeom prst="ellipse">
            <a:avLst/>
          </a:prstGeom>
          <a:solidFill>
            <a:srgbClr val="225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603"/>
          <p:cNvSpPr txBox="1"/>
          <p:nvPr/>
        </p:nvSpPr>
        <p:spPr bwMode="auto">
          <a:xfrm>
            <a:off x="3543990" y="942482"/>
            <a:ext cx="1638935" cy="559435"/>
          </a:xfrm>
          <a:prstGeom prst="rect">
            <a:avLst/>
          </a:prstGeom>
          <a:noFill/>
        </p:spPr>
        <p:txBody>
          <a:bodyPr wrap="non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algn="l"/>
            <a:r>
              <a:rPr lang="en-US" altLang="zh-CN" sz="1800" dirty="0">
                <a:solidFill>
                  <a:schemeClr val="tx1"/>
                </a:solidFill>
              </a:rPr>
              <a:t>01.项目介绍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algn="l"/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603"/>
          <p:cNvSpPr txBox="1"/>
          <p:nvPr/>
        </p:nvSpPr>
        <p:spPr bwMode="auto">
          <a:xfrm>
            <a:off x="3543990" y="1743639"/>
            <a:ext cx="1638935" cy="559435"/>
          </a:xfrm>
          <a:prstGeom prst="rect">
            <a:avLst/>
          </a:prstGeom>
          <a:noFill/>
        </p:spPr>
        <p:txBody>
          <a:bodyPr wrap="non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algn="l"/>
            <a:r>
              <a:rPr lang="en-US" altLang="zh-CN" sz="1800" dirty="0">
                <a:solidFill>
                  <a:schemeClr val="tx1"/>
                </a:solidFill>
              </a:rPr>
              <a:t>02.</a:t>
            </a:r>
            <a:r>
              <a:rPr lang="zh-CN" altLang="en-US" sz="1800" dirty="0">
                <a:solidFill>
                  <a:schemeClr val="tx1"/>
                </a:solidFill>
              </a:rPr>
              <a:t>技术背景</a:t>
            </a:r>
            <a:endParaRPr lang="zh-CN" altLang="en-US" sz="1800" dirty="0">
              <a:solidFill>
                <a:schemeClr val="tx1"/>
              </a:solidFill>
            </a:endParaRPr>
          </a:p>
          <a:p>
            <a:pPr algn="l"/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603"/>
          <p:cNvSpPr txBox="1"/>
          <p:nvPr/>
        </p:nvSpPr>
        <p:spPr bwMode="auto">
          <a:xfrm>
            <a:off x="3543990" y="2535727"/>
            <a:ext cx="1638935" cy="559435"/>
          </a:xfrm>
          <a:prstGeom prst="rect">
            <a:avLst/>
          </a:prstGeom>
          <a:noFill/>
        </p:spPr>
        <p:txBody>
          <a:bodyPr wrap="non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algn="l"/>
            <a:r>
              <a:rPr lang="en-US" altLang="zh-CN" sz="1800" dirty="0">
                <a:solidFill>
                  <a:schemeClr val="tx1"/>
                </a:solidFill>
              </a:rPr>
              <a:t>03.</a:t>
            </a:r>
            <a:r>
              <a:rPr lang="zh-CN" altLang="en-US" sz="1800" dirty="0">
                <a:solidFill>
                  <a:schemeClr val="tx1"/>
                </a:solidFill>
              </a:rPr>
              <a:t>项目实施</a:t>
            </a:r>
            <a:endParaRPr lang="zh-CN" altLang="en-US" sz="1800" dirty="0">
              <a:solidFill>
                <a:schemeClr val="tx1"/>
              </a:solidFill>
            </a:endParaRPr>
          </a:p>
          <a:p>
            <a:pPr algn="l"/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603"/>
          <p:cNvSpPr txBox="1"/>
          <p:nvPr/>
        </p:nvSpPr>
        <p:spPr bwMode="auto">
          <a:xfrm>
            <a:off x="3543990" y="3327815"/>
            <a:ext cx="1638935" cy="559435"/>
          </a:xfrm>
          <a:prstGeom prst="rect">
            <a:avLst/>
          </a:prstGeom>
          <a:noFill/>
        </p:spPr>
        <p:txBody>
          <a:bodyPr wrap="non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algn="l"/>
            <a:r>
              <a:rPr lang="en-US" altLang="zh-CN" sz="1800" dirty="0">
                <a:solidFill>
                  <a:schemeClr val="tx1"/>
                </a:solidFill>
              </a:rPr>
              <a:t>04.</a:t>
            </a:r>
            <a:r>
              <a:rPr lang="zh-CN" altLang="en-US" sz="1800" dirty="0">
                <a:solidFill>
                  <a:schemeClr val="tx1"/>
                </a:solidFill>
              </a:rPr>
              <a:t>实验结果</a:t>
            </a:r>
            <a:endParaRPr lang="zh-CN" altLang="en-US" sz="1800" dirty="0">
              <a:solidFill>
                <a:schemeClr val="tx1"/>
              </a:solidFill>
            </a:endParaRPr>
          </a:p>
          <a:p>
            <a:pPr algn="l"/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772370" y="4206144"/>
            <a:ext cx="386673" cy="386673"/>
          </a:xfrm>
          <a:prstGeom prst="ellipse">
            <a:avLst/>
          </a:prstGeom>
          <a:solidFill>
            <a:srgbClr val="225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603"/>
          <p:cNvSpPr txBox="1"/>
          <p:nvPr/>
        </p:nvSpPr>
        <p:spPr bwMode="auto">
          <a:xfrm>
            <a:off x="3543990" y="4104332"/>
            <a:ext cx="1638935" cy="559435"/>
          </a:xfrm>
          <a:prstGeom prst="rect">
            <a:avLst/>
          </a:prstGeom>
          <a:noFill/>
        </p:spPr>
        <p:txBody>
          <a:bodyPr wrap="non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algn="l"/>
            <a:r>
              <a:rPr lang="en-US" altLang="zh-CN" sz="1800" dirty="0">
                <a:solidFill>
                  <a:schemeClr val="tx1"/>
                </a:solidFill>
              </a:rPr>
              <a:t>05.</a:t>
            </a:r>
            <a:r>
              <a:rPr lang="zh-CN" altLang="en-US" sz="1800" dirty="0">
                <a:solidFill>
                  <a:schemeClr val="tx1"/>
                </a:solidFill>
              </a:rPr>
              <a:t>心得总结</a:t>
            </a:r>
            <a:endParaRPr lang="zh-CN" altLang="en-US" sz="1800" dirty="0">
              <a:solidFill>
                <a:schemeClr val="tx1"/>
              </a:solidFill>
            </a:endParaRPr>
          </a:p>
          <a:p>
            <a:pPr algn="l"/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8" grpId="0" animBg="1"/>
      <p:bldP spid="9" grpId="0" animBg="1"/>
      <p:bldP spid="10" grpId="0" animBg="1"/>
      <p:bldP spid="12" grpId="0"/>
      <p:bldP spid="13" grpId="0"/>
      <p:bldP spid="14" grpId="0"/>
      <p:bldP spid="15" grpId="0"/>
      <p:bldP spid="16" grpId="0" animBg="1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24298" y="1800076"/>
            <a:ext cx="72008" cy="1080120"/>
          </a:xfrm>
          <a:prstGeom prst="rect">
            <a:avLst/>
          </a:prstGeom>
          <a:solidFill>
            <a:srgbClr val="225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68114" y="2376140"/>
            <a:ext cx="216024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603"/>
          <p:cNvSpPr txBox="1"/>
          <p:nvPr/>
        </p:nvSpPr>
        <p:spPr bwMode="auto">
          <a:xfrm>
            <a:off x="2556346" y="1907346"/>
            <a:ext cx="2875915" cy="1052195"/>
          </a:xfrm>
          <a:prstGeom prst="rect">
            <a:avLst/>
          </a:prstGeom>
          <a:noFill/>
        </p:spPr>
        <p:txBody>
          <a:bodyPr wrap="non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algn="l"/>
            <a:r>
              <a:rPr lang="en-US" altLang="zh-CN" sz="3600" dirty="0">
                <a:solidFill>
                  <a:schemeClr val="tx1"/>
                </a:solidFill>
              </a:rPr>
              <a:t>01.</a:t>
            </a:r>
            <a:r>
              <a:rPr lang="zh-CN" altLang="en-US" sz="3600" dirty="0">
                <a:solidFill>
                  <a:schemeClr val="tx1"/>
                </a:solidFill>
              </a:rPr>
              <a:t>项目介绍</a:t>
            </a:r>
            <a:endParaRPr lang="en-US" altLang="zh-CN" sz="3600" dirty="0">
              <a:solidFill>
                <a:schemeClr val="tx1"/>
              </a:solidFill>
            </a:endParaRPr>
          </a:p>
          <a:p>
            <a:pPr algn="l"/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52090" y="287908"/>
            <a:ext cx="45719" cy="432048"/>
          </a:xfrm>
          <a:prstGeom prst="rect">
            <a:avLst/>
          </a:prstGeom>
          <a:solidFill>
            <a:srgbClr val="225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603"/>
          <p:cNvSpPr txBox="1"/>
          <p:nvPr/>
        </p:nvSpPr>
        <p:spPr bwMode="auto">
          <a:xfrm>
            <a:off x="368720" y="287908"/>
            <a:ext cx="1341120" cy="482600"/>
          </a:xfrm>
          <a:prstGeom prst="rect">
            <a:avLst/>
          </a:prstGeom>
          <a:noFill/>
        </p:spPr>
        <p:txBody>
          <a:bodyPr wrap="non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tx1"/>
                </a:solidFill>
              </a:rPr>
              <a:t>背景和意义</a:t>
            </a:r>
            <a:endParaRPr lang="zh-CN" altLang="en-US" sz="1600" dirty="0">
              <a:solidFill>
                <a:schemeClr val="tx1"/>
              </a:solidFill>
            </a:endParaRPr>
          </a:p>
          <a:p>
            <a:pPr algn="l"/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96240" y="791845"/>
            <a:ext cx="7764780" cy="2679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Part1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：</a:t>
            </a: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边缘计算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的发展背景：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zh-CN" altLang="en-US"/>
          </a:p>
          <a:p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zh-CN" altLang="en-US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云计算的局限性</a:t>
            </a:r>
            <a:r>
              <a:rPr lang="zh-CN" altLang="en-US"/>
              <a:t>： 随着物联网（IoT）的迅速发展，越来越多的设备需要实时处理和分析数据。然而，传统的云计算模型需要将大量数据传输到远程服务器，这导致延迟问题和带宽压力。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实时处理需求</a:t>
            </a:r>
            <a:r>
              <a:rPr lang="zh-CN" altLang="en-US"/>
              <a:t>： 在许多应用（如自动驾驶汽车、工业自动化、智能城市）中，对实时数据处理和快速反应的需求日益增长，这迫切需要更接近数据源的计算能力。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zh-CN" altLang="en-US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隐私和安全</a:t>
            </a:r>
            <a:r>
              <a:rPr lang="zh-CN" altLang="en-US"/>
              <a:t>： 边缘计算能够在本地处理数据，这意味着敏感信息无需传输到云端，有助于提高数据的隐私和安全性。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52090" y="287908"/>
            <a:ext cx="45719" cy="432048"/>
          </a:xfrm>
          <a:prstGeom prst="rect">
            <a:avLst/>
          </a:prstGeom>
          <a:solidFill>
            <a:srgbClr val="225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603"/>
          <p:cNvSpPr txBox="1"/>
          <p:nvPr/>
        </p:nvSpPr>
        <p:spPr bwMode="auto">
          <a:xfrm>
            <a:off x="368720" y="287908"/>
            <a:ext cx="1341120" cy="482600"/>
          </a:xfrm>
          <a:prstGeom prst="rect">
            <a:avLst/>
          </a:prstGeom>
          <a:noFill/>
        </p:spPr>
        <p:txBody>
          <a:bodyPr wrap="non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tx1"/>
                </a:solidFill>
              </a:rPr>
              <a:t>背景和意义</a:t>
            </a:r>
            <a:endParaRPr lang="zh-CN" altLang="en-US" sz="1600" dirty="0">
              <a:solidFill>
                <a:schemeClr val="tx1"/>
              </a:solidFill>
            </a:endParaRPr>
          </a:p>
          <a:p>
            <a:pPr algn="l"/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67995" y="791845"/>
            <a:ext cx="7411085" cy="33731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Part2：</a:t>
            </a: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深度学习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的发展背景</a:t>
            </a:r>
            <a:r>
              <a:rPr lang="zh-CN" altLang="en-US"/>
              <a:t>：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zh-CN" altLang="en-US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数据革命</a:t>
            </a:r>
            <a:r>
              <a:rPr lang="zh-CN" altLang="en-US"/>
              <a:t>： 近年来，随着数字化进程的加速，可用于训练模型的数据量激增。大数据为深度学习提供了必要的资源。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计算能力的飞跃</a:t>
            </a:r>
            <a:r>
              <a:rPr lang="zh-CN" altLang="en-US"/>
              <a:t>： GPU和其他专用硬件</a:t>
            </a:r>
            <a:r>
              <a:rPr lang="zh-CN" altLang="en-US" sz="1000"/>
              <a:t>（如本次使用的</a:t>
            </a:r>
            <a:r>
              <a:rPr lang="en-US" altLang="zh-CN" sz="1000"/>
              <a:t>NPU</a:t>
            </a:r>
            <a:r>
              <a:rPr lang="zh-CN" altLang="en-US" sz="1000"/>
              <a:t>）</a:t>
            </a:r>
            <a:r>
              <a:rPr lang="zh-CN" altLang="en-US"/>
              <a:t>的发展极大地提高了计算速度，使得训练复杂的深度学习模型成为可能。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zh-CN" altLang="en-US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算法创新</a:t>
            </a:r>
            <a:r>
              <a:rPr lang="zh-CN" altLang="en-US"/>
              <a:t>： 近年来，深度学习领域的算法不断进步，迭代速度不断</a:t>
            </a:r>
            <a:r>
              <a:rPr lang="zh-CN" altLang="en-US"/>
              <a:t>加快，这些算法在图像识别、语音处理等方面取得了显著成果。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24298" y="1800076"/>
            <a:ext cx="72008" cy="1080120"/>
          </a:xfrm>
          <a:prstGeom prst="rect">
            <a:avLst/>
          </a:prstGeom>
          <a:solidFill>
            <a:srgbClr val="225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68114" y="2376140"/>
            <a:ext cx="216024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603"/>
          <p:cNvSpPr txBox="1"/>
          <p:nvPr/>
        </p:nvSpPr>
        <p:spPr bwMode="auto">
          <a:xfrm>
            <a:off x="2556346" y="1907346"/>
            <a:ext cx="2875915" cy="1052195"/>
          </a:xfrm>
          <a:prstGeom prst="rect">
            <a:avLst/>
          </a:prstGeom>
          <a:noFill/>
        </p:spPr>
        <p:txBody>
          <a:bodyPr wrap="non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algn="l"/>
            <a:r>
              <a:rPr lang="en-US" altLang="zh-CN" sz="3600" dirty="0">
                <a:solidFill>
                  <a:schemeClr val="tx1"/>
                </a:solidFill>
              </a:rPr>
              <a:t>02.</a:t>
            </a:r>
            <a:r>
              <a:rPr lang="zh-CN" altLang="en-US" sz="3600" dirty="0">
                <a:solidFill>
                  <a:schemeClr val="tx1"/>
                </a:solidFill>
              </a:rPr>
              <a:t>技术背景</a:t>
            </a:r>
            <a:endParaRPr lang="en-US" altLang="zh-CN" sz="3600" dirty="0">
              <a:solidFill>
                <a:schemeClr val="tx1"/>
              </a:solidFill>
            </a:endParaRPr>
          </a:p>
          <a:p>
            <a:pPr algn="l"/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252090" y="287908"/>
            <a:ext cx="45719" cy="432048"/>
          </a:xfrm>
          <a:prstGeom prst="rect">
            <a:avLst/>
          </a:prstGeom>
          <a:solidFill>
            <a:srgbClr val="225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TextBox 603"/>
          <p:cNvSpPr txBox="1"/>
          <p:nvPr/>
        </p:nvSpPr>
        <p:spPr bwMode="auto">
          <a:xfrm>
            <a:off x="368720" y="287908"/>
            <a:ext cx="1584960" cy="313055"/>
          </a:xfrm>
          <a:prstGeom prst="rect">
            <a:avLst/>
          </a:prstGeom>
          <a:noFill/>
        </p:spPr>
        <p:txBody>
          <a:bodyPr wrap="non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tx1"/>
                </a:solidFill>
              </a:rPr>
              <a:t>RK3588简介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" y="720090"/>
            <a:ext cx="3675380" cy="3944620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4212590" y="600710"/>
            <a:ext cx="4495800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RK3588是一款由Rockchip（</a:t>
            </a:r>
            <a:r>
              <a:rPr lang="zh-CN" altLang="en-US"/>
              <a:t>瑞芯微）推出的高性能多核心处理器，它广泛应用于智能终端、工业控制、车载电子等领域。以下是RK3588开发板的一些主要特性和性能亮点：</a:t>
            </a:r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4284345" y="1727835"/>
            <a:ext cx="4424045" cy="27952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200"/>
              <a:t>1</a:t>
            </a:r>
            <a:r>
              <a:rPr lang="zh-CN" altLang="en-US" sz="1200"/>
              <a:t>、核心架构： RK3588包含8个CPU核心，分为四个高性能ARM Cortex-A76核心和四个高效率Cortex-A55核心，提供了强大的多任务处理能力。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2</a:t>
            </a:r>
            <a:r>
              <a:rPr lang="zh-CN" altLang="en-US" sz="1200"/>
              <a:t>、图形处理： 配备强大的ARM Mali-G610MC4 GPU，支持先进的图形和图像处理，适用于高性能视觉应用。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3</a:t>
            </a:r>
            <a:r>
              <a:rPr lang="zh-CN" altLang="en-US" sz="1200"/>
              <a:t>、AI加速器： 内置NPU（神经网络处理单元）支持多种AI推理和学习任务，极大提高了机器学习模型的处理速度和效率。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4</a:t>
            </a:r>
            <a:r>
              <a:rPr lang="zh-CN" altLang="en-US" sz="1200"/>
              <a:t>、高效能计算： RK3588的多核心架构提供了强大的计算性能，能够高效处理复杂的计算任务，算力高达6TOPS。</a:t>
            </a:r>
            <a:endParaRPr lang="zh-CN" altLang="en-US" sz="1200"/>
          </a:p>
          <a:p>
            <a:endParaRPr lang="zh-CN" altLang="en-US" sz="1200"/>
          </a:p>
          <a:p>
            <a:endParaRPr lang="zh-CN" altLang="en-US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252090" y="287908"/>
            <a:ext cx="45719" cy="432048"/>
          </a:xfrm>
          <a:prstGeom prst="rect">
            <a:avLst/>
          </a:prstGeom>
          <a:solidFill>
            <a:srgbClr val="225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TextBox 603"/>
          <p:cNvSpPr txBox="1"/>
          <p:nvPr/>
        </p:nvSpPr>
        <p:spPr bwMode="auto">
          <a:xfrm>
            <a:off x="368720" y="287908"/>
            <a:ext cx="2479675" cy="313055"/>
          </a:xfrm>
          <a:prstGeom prst="rect">
            <a:avLst/>
          </a:prstGeom>
          <a:noFill/>
        </p:spPr>
        <p:txBody>
          <a:bodyPr wrap="non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tx1"/>
                </a:solidFill>
              </a:rPr>
              <a:t>MobileNet模型概述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83895" y="719455"/>
            <a:ext cx="71431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MobileNet是由Google开发的一种轻量级深度学习模型，专为移动和边缘设备设计。它在保持相对较高的准确性的同时，大大减少了模型的大小和计算量。</a:t>
            </a:r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612140" y="1367790"/>
            <a:ext cx="4473575" cy="10115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/>
              <a:t>结构特点：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深度可分离卷积（Depthwise Separable Convolution）： MobileNet的</a:t>
            </a:r>
            <a:r>
              <a:rPr lang="zh-CN" altLang="en-US" sz="1200" b="1"/>
              <a:t>核心是深度可分离卷积</a:t>
            </a:r>
            <a:r>
              <a:rPr lang="zh-CN" altLang="en-US" sz="1200"/>
              <a:t>，它将标准的卷积分解为深度卷积和逐点卷积（1x1卷积），显著减少了计算量和参数。</a:t>
            </a:r>
            <a:endParaRPr lang="zh-CN" altLang="en-US" sz="120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68935" y="2379345"/>
            <a:ext cx="5040630" cy="23780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292725" y="1367790"/>
            <a:ext cx="3604260" cy="33896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/>
              <a:t>性能特点：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1</a:t>
            </a:r>
            <a:r>
              <a:rPr lang="zh-CN" altLang="en-US" sz="1200"/>
              <a:t>、轻量级： 相比其他深度模型，MobileNet具有更少的参数和计算量，使其非常适合计算资源有限的设备。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2</a:t>
            </a:r>
            <a:r>
              <a:rPr lang="zh-CN" altLang="en-US" sz="1200"/>
              <a:t>、高效： 在保持合理准确度的同时，MobileNet提供了快速的推理速度，适合实时应用。</a:t>
            </a:r>
            <a:endParaRPr lang="zh-CN" altLang="en-US" sz="1200"/>
          </a:p>
          <a:p>
            <a:endParaRPr lang="zh-CN" altLang="en-US" sz="1200"/>
          </a:p>
          <a:p>
            <a:r>
              <a:rPr lang="en-US" sz="1200"/>
              <a:t>3</a:t>
            </a:r>
            <a:r>
              <a:rPr lang="zh-CN" altLang="en-US" sz="1200"/>
              <a:t>、</a:t>
            </a:r>
            <a:r>
              <a:rPr sz="1200"/>
              <a:t>实时处理： MobileNet的高效性使其能够在边缘设备上实时处理图像和视频数据。</a:t>
            </a:r>
            <a:endParaRPr sz="1200"/>
          </a:p>
          <a:p>
            <a:endParaRPr sz="1200"/>
          </a:p>
          <a:p>
            <a:r>
              <a:rPr lang="en-US" sz="1200"/>
              <a:t>4</a:t>
            </a:r>
            <a:r>
              <a:rPr lang="zh-CN" altLang="en-US" sz="1200"/>
              <a:t>、</a:t>
            </a:r>
            <a:r>
              <a:rPr sz="1200"/>
              <a:t>低能耗： 减少的计算量和参数意味着更低的能耗，非常适合电池供电的移动设备。</a:t>
            </a:r>
            <a:endParaRPr sz="1200"/>
          </a:p>
          <a:p>
            <a:endParaRPr sz="1200"/>
          </a:p>
          <a:p>
            <a:pPr algn="l">
              <a:buClrTx/>
              <a:buSzTx/>
              <a:buFontTx/>
            </a:pPr>
            <a:r>
              <a:rPr lang="en-US" sz="1200"/>
              <a:t>5</a:t>
            </a:r>
            <a:r>
              <a:rPr lang="zh-CN" altLang="en-US" sz="1200"/>
              <a:t>、</a:t>
            </a:r>
            <a:r>
              <a:rPr sz="1200"/>
              <a:t>自主运行： 在边缘设备上运行模型可以减少对云端的依赖，提高响应速度和数据隐私。</a:t>
            </a:r>
            <a:endParaRPr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24298" y="1800076"/>
            <a:ext cx="72008" cy="1080120"/>
          </a:xfrm>
          <a:prstGeom prst="rect">
            <a:avLst/>
          </a:prstGeom>
          <a:solidFill>
            <a:srgbClr val="225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68114" y="2376140"/>
            <a:ext cx="216024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603"/>
          <p:cNvSpPr txBox="1"/>
          <p:nvPr/>
        </p:nvSpPr>
        <p:spPr bwMode="auto">
          <a:xfrm>
            <a:off x="2556346" y="1907346"/>
            <a:ext cx="2875915" cy="1052195"/>
          </a:xfrm>
          <a:prstGeom prst="rect">
            <a:avLst/>
          </a:prstGeom>
          <a:noFill/>
        </p:spPr>
        <p:txBody>
          <a:bodyPr wrap="non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algn="l"/>
            <a:r>
              <a:rPr lang="en-US" altLang="zh-CN" sz="3600" dirty="0">
                <a:solidFill>
                  <a:schemeClr val="tx1"/>
                </a:solidFill>
              </a:rPr>
              <a:t>03.</a:t>
            </a:r>
            <a:r>
              <a:rPr lang="zh-CN" altLang="en-US" sz="3600" dirty="0">
                <a:solidFill>
                  <a:schemeClr val="tx1"/>
                </a:solidFill>
              </a:rPr>
              <a:t>项目实施</a:t>
            </a:r>
            <a:endParaRPr lang="zh-CN" altLang="en-US" sz="3600" dirty="0">
              <a:solidFill>
                <a:schemeClr val="tx1"/>
              </a:solidFill>
            </a:endParaRPr>
          </a:p>
          <a:p>
            <a:pPr algn="l"/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/>
    </p:bldLst>
  </p:timing>
</p:sld>
</file>

<file path=ppt/tags/tag1.xml><?xml version="1.0" encoding="utf-8"?>
<p:tagLst xmlns:p="http://schemas.openxmlformats.org/presentationml/2006/main">
  <p:tag name="TIMING" val="|2.2|1.4|0.8|0.7|0.7|0.7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TIMING" val="|0.6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TIMING" val="|0.8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ISPRING_PRESENTATION_TITLE" val="111"/>
  <p:tag name="commondata" val="eyJoZGlkIjoiZjIzZGNlNjc1ZTkyMjA2MmMwOTY2Yjk3NGU1ZDU5NjcifQ=="/>
</p:tagLst>
</file>

<file path=ppt/tags/tag2.xml><?xml version="1.0" encoding="utf-8"?>
<p:tagLst xmlns:p="http://schemas.openxmlformats.org/presentationml/2006/main">
  <p:tag name="TIMING" val="|0.4"/>
</p:tagLst>
</file>

<file path=ppt/tags/tag3.xml><?xml version="1.0" encoding="utf-8"?>
<p:tagLst xmlns:p="http://schemas.openxmlformats.org/presentationml/2006/main">
  <p:tag name="TIMING" val="|0.4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TIMING" val="|0.7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1866</Words>
  <Application>WPS 演示</Application>
  <PresentationFormat>自定义</PresentationFormat>
  <Paragraphs>147</Paragraphs>
  <Slides>18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Calibri</vt:lpstr>
      <vt:lpstr>方正中等线简体</vt:lpstr>
      <vt:lpstr>Arial Unicode MS</vt:lpstr>
      <vt:lpstr>等线</vt:lpstr>
      <vt:lpstr>Stencil Std</vt:lpstr>
      <vt:lpstr>Open Sans</vt:lpstr>
      <vt:lpstr>Segoe Print</vt:lpstr>
      <vt:lpstr>Roboto Light</vt:lpstr>
      <vt:lpstr>Roboto</vt:lpstr>
      <vt:lpstr>Times New Roman</vt:lpstr>
      <vt:lpstr>Gill Sans</vt:lpstr>
      <vt:lpstr>Gill Sans MT</vt:lpstr>
      <vt:lpstr>Arial</vt:lpstr>
      <vt:lpstr>Stencil</vt:lpstr>
      <vt:lpstr>Wide Latin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毕业答辩</dc:title>
  <dc:creator>第一PPT模板网-WWW.1PPT.COM</dc:creator>
  <cp:keywords>第一PPT模板网-WWW.1PPT.COM</cp:keywords>
  <dc:description>www.1ppt.com</dc:description>
  <cp:lastModifiedBy>。</cp:lastModifiedBy>
  <cp:revision>39</cp:revision>
  <dcterms:created xsi:type="dcterms:W3CDTF">2024-01-08T01:37:26Z</dcterms:created>
  <dcterms:modified xsi:type="dcterms:W3CDTF">2024-01-09T06:18:45Z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F9F47442C87E420C97D41FA2E3AE8840_12</vt:lpwstr>
  </property>
  <property fmtid="{D5CDD505-2E9C-101B-9397-08002B2CF9AE}" pid="3" name="KSOProductBuildVer">
    <vt:lpwstr>2052-12.1.0.16120</vt:lpwstr>
  </property>
</Properties>
</file>